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5.png" Type="http://schemas.openxmlformats.org/officeDocument/2006/relationships/image"/><Relationship Id="rId19" Target="../media/image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6437" y="1873629"/>
            <a:ext cx="4393195" cy="11988503"/>
          </a:xfrm>
          <a:custGeom>
            <a:avLst/>
            <a:gdLst/>
            <a:ahLst/>
            <a:cxnLst/>
            <a:rect r="r" b="b" t="t" l="l"/>
            <a:pathLst>
              <a:path h="11988503" w="4393195">
                <a:moveTo>
                  <a:pt x="0" y="0"/>
                </a:moveTo>
                <a:lnTo>
                  <a:pt x="4393195" y="0"/>
                </a:lnTo>
                <a:lnTo>
                  <a:pt x="4393195" y="11988504"/>
                </a:lnTo>
                <a:lnTo>
                  <a:pt x="0" y="1198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9825" y="9149168"/>
            <a:ext cx="619475" cy="619475"/>
          </a:xfrm>
          <a:custGeom>
            <a:avLst/>
            <a:gdLst/>
            <a:ahLst/>
            <a:cxnLst/>
            <a:rect r="r" b="b" t="t" l="l"/>
            <a:pathLst>
              <a:path h="619475" w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9825" y="7867881"/>
            <a:ext cx="619475" cy="619475"/>
          </a:xfrm>
          <a:custGeom>
            <a:avLst/>
            <a:gdLst/>
            <a:ahLst/>
            <a:cxnLst/>
            <a:rect r="r" b="b" t="t" l="l"/>
            <a:pathLst>
              <a:path h="619475" w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6660" y="8177618"/>
            <a:ext cx="1117496" cy="1117496"/>
          </a:xfrm>
          <a:custGeom>
            <a:avLst/>
            <a:gdLst/>
            <a:ahLst/>
            <a:cxnLst/>
            <a:rect r="r" b="b" t="t" l="l"/>
            <a:pathLst>
              <a:path h="1117496" w="1117496">
                <a:moveTo>
                  <a:pt x="0" y="0"/>
                </a:moveTo>
                <a:lnTo>
                  <a:pt x="1117496" y="0"/>
                </a:lnTo>
                <a:lnTo>
                  <a:pt x="1117496" y="1117496"/>
                </a:lnTo>
                <a:lnTo>
                  <a:pt x="0" y="111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1611" y="-1834489"/>
            <a:ext cx="3957689" cy="4114800"/>
          </a:xfrm>
          <a:custGeom>
            <a:avLst/>
            <a:gdLst/>
            <a:ahLst/>
            <a:cxnLst/>
            <a:rect r="r" b="b" t="t" l="l"/>
            <a:pathLst>
              <a:path h="4114800" w="3957689">
                <a:moveTo>
                  <a:pt x="0" y="0"/>
                </a:moveTo>
                <a:lnTo>
                  <a:pt x="3957689" y="0"/>
                </a:lnTo>
                <a:lnTo>
                  <a:pt x="3957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00501" y="7520705"/>
            <a:ext cx="4647105" cy="4114800"/>
          </a:xfrm>
          <a:custGeom>
            <a:avLst/>
            <a:gdLst/>
            <a:ahLst/>
            <a:cxnLst/>
            <a:rect r="r" b="b" t="t" l="l"/>
            <a:pathLst>
              <a:path h="4114800" w="4647105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30018" y="494185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055059" y="-62874"/>
            <a:ext cx="772289" cy="2183149"/>
          </a:xfrm>
          <a:custGeom>
            <a:avLst/>
            <a:gdLst/>
            <a:ahLst/>
            <a:cxnLst/>
            <a:rect r="r" b="b" t="t" l="l"/>
            <a:pathLst>
              <a:path h="2183149" w="772289">
                <a:moveTo>
                  <a:pt x="0" y="0"/>
                </a:moveTo>
                <a:lnTo>
                  <a:pt x="772289" y="0"/>
                </a:lnTo>
                <a:lnTo>
                  <a:pt x="772289" y="2183148"/>
                </a:lnTo>
                <a:lnTo>
                  <a:pt x="0" y="21831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92924" y="3250924"/>
            <a:ext cx="10110708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6"/>
              </a:lnSpc>
              <a:spcBef>
                <a:spcPct val="0"/>
              </a:spcBef>
            </a:pPr>
            <a:r>
              <a:rPr lang="en-US" sz="8033">
                <a:solidFill>
                  <a:srgbClr val="D13B53"/>
                </a:solidFill>
                <a:latin typeface="Be Vietnam Ultra-Bold"/>
              </a:rPr>
              <a:t>Health Connect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2924" y="5067300"/>
            <a:ext cx="1025663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D13B53"/>
                </a:solidFill>
                <a:latin typeface="Be Vietnam"/>
              </a:rPr>
              <a:t>Seamless Healthcare Access And Cancer,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13B53"/>
                </a:solidFill>
                <a:latin typeface="Be Vietnam"/>
              </a:rPr>
              <a:t>Heart Disease Prediction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20572" y="1182898"/>
            <a:ext cx="8249807" cy="824980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DC687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4576883" y="-741025"/>
            <a:ext cx="2196274" cy="4114800"/>
          </a:xfrm>
          <a:custGeom>
            <a:avLst/>
            <a:gdLst/>
            <a:ahLst/>
            <a:cxnLst/>
            <a:rect r="r" b="b" t="t" l="l"/>
            <a:pathLst>
              <a:path h="4114800" w="2196274">
                <a:moveTo>
                  <a:pt x="0" y="0"/>
                </a:moveTo>
                <a:lnTo>
                  <a:pt x="2196275" y="0"/>
                </a:lnTo>
                <a:lnTo>
                  <a:pt x="2196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3103" y="6983729"/>
            <a:ext cx="2383809" cy="2728250"/>
          </a:xfrm>
          <a:custGeom>
            <a:avLst/>
            <a:gdLst/>
            <a:ahLst/>
            <a:cxnLst/>
            <a:rect r="r" b="b" t="t" l="l"/>
            <a:pathLst>
              <a:path h="2728250" w="2383809">
                <a:moveTo>
                  <a:pt x="0" y="0"/>
                </a:moveTo>
                <a:lnTo>
                  <a:pt x="2383809" y="0"/>
                </a:lnTo>
                <a:lnTo>
                  <a:pt x="2383809" y="2728251"/>
                </a:lnTo>
                <a:lnTo>
                  <a:pt x="0" y="2728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452" y="-1839162"/>
            <a:ext cx="4253023" cy="4114800"/>
          </a:xfrm>
          <a:custGeom>
            <a:avLst/>
            <a:gdLst/>
            <a:ahLst/>
            <a:cxnLst/>
            <a:rect r="r" b="b" t="t" l="l"/>
            <a:pathLst>
              <a:path h="4114800" w="4253023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71727" y="2290687"/>
            <a:ext cx="7774293" cy="110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6"/>
              </a:lnSpc>
              <a:spcBef>
                <a:spcPct val="0"/>
              </a:spcBef>
            </a:pPr>
            <a:r>
              <a:rPr lang="en-US" sz="6433">
                <a:solidFill>
                  <a:srgbClr val="D13B53"/>
                </a:solidFill>
                <a:latin typeface="Be Vietnam Ultra-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5007" y="3576464"/>
            <a:ext cx="7774293" cy="41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Inaccessible Medical records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1. Online Reports Accessibility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2. Beds Alloted Problem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3. Online Doctor Appointment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Rise In Cancer, Heart Disease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Emergency Treatment Delays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Rural HealthCare Access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" t="-26300" r="-29658" b="-309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5832" y="4115994"/>
            <a:ext cx="6478335" cy="899171"/>
            <a:chOff x="0" y="0"/>
            <a:chExt cx="1706228" cy="236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6228" cy="236819"/>
            </a:xfrm>
            <a:custGeom>
              <a:avLst/>
              <a:gdLst/>
              <a:ahLst/>
              <a:cxnLst/>
              <a:rect r="r" b="b" t="t" l="l"/>
              <a:pathLst>
                <a:path h="236819" w="1706228">
                  <a:moveTo>
                    <a:pt x="60947" y="0"/>
                  </a:moveTo>
                  <a:lnTo>
                    <a:pt x="1645281" y="0"/>
                  </a:lnTo>
                  <a:cubicBezTo>
                    <a:pt x="1678941" y="0"/>
                    <a:pt x="1706228" y="27287"/>
                    <a:pt x="1706228" y="60947"/>
                  </a:cubicBezTo>
                  <a:lnTo>
                    <a:pt x="1706228" y="175871"/>
                  </a:lnTo>
                  <a:cubicBezTo>
                    <a:pt x="1706228" y="209532"/>
                    <a:pt x="1678941" y="236819"/>
                    <a:pt x="1645281" y="236819"/>
                  </a:cubicBezTo>
                  <a:lnTo>
                    <a:pt x="60947" y="236819"/>
                  </a:lnTo>
                  <a:cubicBezTo>
                    <a:pt x="27287" y="236819"/>
                    <a:pt x="0" y="209532"/>
                    <a:pt x="0" y="175871"/>
                  </a:cubicBezTo>
                  <a:lnTo>
                    <a:pt x="0" y="60947"/>
                  </a:lnTo>
                  <a:cubicBezTo>
                    <a:pt x="0" y="27287"/>
                    <a:pt x="27287" y="0"/>
                    <a:pt x="60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06228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75832" y="5472365"/>
            <a:ext cx="7308558" cy="899171"/>
            <a:chOff x="0" y="0"/>
            <a:chExt cx="1924888" cy="236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4888" cy="236819"/>
            </a:xfrm>
            <a:custGeom>
              <a:avLst/>
              <a:gdLst/>
              <a:ahLst/>
              <a:cxnLst/>
              <a:rect r="r" b="b" t="t" l="l"/>
              <a:pathLst>
                <a:path h="236819" w="1924888">
                  <a:moveTo>
                    <a:pt x="54024" y="0"/>
                  </a:moveTo>
                  <a:lnTo>
                    <a:pt x="1870864" y="0"/>
                  </a:lnTo>
                  <a:cubicBezTo>
                    <a:pt x="1885192" y="0"/>
                    <a:pt x="1898933" y="5692"/>
                    <a:pt x="1909064" y="15823"/>
                  </a:cubicBezTo>
                  <a:cubicBezTo>
                    <a:pt x="1919196" y="25955"/>
                    <a:pt x="1924888" y="39696"/>
                    <a:pt x="1924888" y="54024"/>
                  </a:cubicBezTo>
                  <a:lnTo>
                    <a:pt x="1924888" y="182795"/>
                  </a:lnTo>
                  <a:cubicBezTo>
                    <a:pt x="1924888" y="197123"/>
                    <a:pt x="1919196" y="210864"/>
                    <a:pt x="1909064" y="220996"/>
                  </a:cubicBezTo>
                  <a:cubicBezTo>
                    <a:pt x="1898933" y="231127"/>
                    <a:pt x="1885192" y="236819"/>
                    <a:pt x="1870864" y="236819"/>
                  </a:cubicBezTo>
                  <a:lnTo>
                    <a:pt x="54024" y="236819"/>
                  </a:lnTo>
                  <a:cubicBezTo>
                    <a:pt x="39696" y="236819"/>
                    <a:pt x="25955" y="231127"/>
                    <a:pt x="15823" y="220996"/>
                  </a:cubicBezTo>
                  <a:cubicBezTo>
                    <a:pt x="5692" y="210864"/>
                    <a:pt x="0" y="197123"/>
                    <a:pt x="0" y="182795"/>
                  </a:cubicBezTo>
                  <a:lnTo>
                    <a:pt x="0" y="54024"/>
                  </a:lnTo>
                  <a:cubicBezTo>
                    <a:pt x="0" y="39696"/>
                    <a:pt x="5692" y="25955"/>
                    <a:pt x="15823" y="15823"/>
                  </a:cubicBezTo>
                  <a:cubicBezTo>
                    <a:pt x="25955" y="5692"/>
                    <a:pt x="39696" y="0"/>
                    <a:pt x="54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24888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75832" y="6828737"/>
            <a:ext cx="7932816" cy="899171"/>
            <a:chOff x="0" y="0"/>
            <a:chExt cx="2089301" cy="236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9301" cy="236819"/>
            </a:xfrm>
            <a:custGeom>
              <a:avLst/>
              <a:gdLst/>
              <a:ahLst/>
              <a:cxnLst/>
              <a:rect r="r" b="b" t="t" l="l"/>
              <a:pathLst>
                <a:path h="236819" w="2089301">
                  <a:moveTo>
                    <a:pt x="49773" y="0"/>
                  </a:moveTo>
                  <a:lnTo>
                    <a:pt x="2039529" y="0"/>
                  </a:lnTo>
                  <a:cubicBezTo>
                    <a:pt x="2067017" y="0"/>
                    <a:pt x="2089301" y="22284"/>
                    <a:pt x="2089301" y="49773"/>
                  </a:cubicBezTo>
                  <a:lnTo>
                    <a:pt x="2089301" y="187046"/>
                  </a:lnTo>
                  <a:cubicBezTo>
                    <a:pt x="2089301" y="214535"/>
                    <a:pt x="2067017" y="236819"/>
                    <a:pt x="2039529" y="236819"/>
                  </a:cubicBezTo>
                  <a:lnTo>
                    <a:pt x="49773" y="236819"/>
                  </a:lnTo>
                  <a:cubicBezTo>
                    <a:pt x="22284" y="236819"/>
                    <a:pt x="0" y="214535"/>
                    <a:pt x="0" y="187046"/>
                  </a:cubicBezTo>
                  <a:lnTo>
                    <a:pt x="0" y="49773"/>
                  </a:lnTo>
                  <a:cubicBezTo>
                    <a:pt x="0" y="22284"/>
                    <a:pt x="22284" y="0"/>
                    <a:pt x="497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89301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75832" y="8185108"/>
            <a:ext cx="6750318" cy="899171"/>
            <a:chOff x="0" y="0"/>
            <a:chExt cx="1777862" cy="236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7862" cy="236819"/>
            </a:xfrm>
            <a:custGeom>
              <a:avLst/>
              <a:gdLst/>
              <a:ahLst/>
              <a:cxnLst/>
              <a:rect r="r" b="b" t="t" l="l"/>
              <a:pathLst>
                <a:path h="236819" w="1777862">
                  <a:moveTo>
                    <a:pt x="58492" y="0"/>
                  </a:moveTo>
                  <a:lnTo>
                    <a:pt x="1719370" y="0"/>
                  </a:lnTo>
                  <a:cubicBezTo>
                    <a:pt x="1751674" y="0"/>
                    <a:pt x="1777862" y="26188"/>
                    <a:pt x="1777862" y="58492"/>
                  </a:cubicBezTo>
                  <a:lnTo>
                    <a:pt x="1777862" y="178327"/>
                  </a:lnTo>
                  <a:cubicBezTo>
                    <a:pt x="1777862" y="193840"/>
                    <a:pt x="1771699" y="208718"/>
                    <a:pt x="1760730" y="219687"/>
                  </a:cubicBezTo>
                  <a:cubicBezTo>
                    <a:pt x="1749760" y="230656"/>
                    <a:pt x="1734883" y="236819"/>
                    <a:pt x="1719370" y="236819"/>
                  </a:cubicBezTo>
                  <a:lnTo>
                    <a:pt x="58492" y="236819"/>
                  </a:lnTo>
                  <a:cubicBezTo>
                    <a:pt x="26188" y="236819"/>
                    <a:pt x="0" y="210631"/>
                    <a:pt x="0" y="178327"/>
                  </a:cubicBezTo>
                  <a:lnTo>
                    <a:pt x="0" y="58492"/>
                  </a:lnTo>
                  <a:cubicBezTo>
                    <a:pt x="0" y="42979"/>
                    <a:pt x="6163" y="28101"/>
                    <a:pt x="17132" y="17132"/>
                  </a:cubicBezTo>
                  <a:cubicBezTo>
                    <a:pt x="28101" y="6163"/>
                    <a:pt x="42979" y="0"/>
                    <a:pt x="584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77862" cy="27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25813" y="4253854"/>
            <a:ext cx="723890" cy="623450"/>
          </a:xfrm>
          <a:custGeom>
            <a:avLst/>
            <a:gdLst/>
            <a:ahLst/>
            <a:cxnLst/>
            <a:rect r="r" b="b" t="t" l="l"/>
            <a:pathLst>
              <a:path h="623450" w="723890">
                <a:moveTo>
                  <a:pt x="0" y="0"/>
                </a:moveTo>
                <a:lnTo>
                  <a:pt x="723890" y="0"/>
                </a:lnTo>
                <a:lnTo>
                  <a:pt x="723890" y="623450"/>
                </a:lnTo>
                <a:lnTo>
                  <a:pt x="0" y="623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572909" y="8146400"/>
            <a:ext cx="429698" cy="976587"/>
          </a:xfrm>
          <a:custGeom>
            <a:avLst/>
            <a:gdLst/>
            <a:ahLst/>
            <a:cxnLst/>
            <a:rect r="r" b="b" t="t" l="l"/>
            <a:pathLst>
              <a:path h="976587" w="429698">
                <a:moveTo>
                  <a:pt x="0" y="0"/>
                </a:moveTo>
                <a:lnTo>
                  <a:pt x="429698" y="0"/>
                </a:lnTo>
                <a:lnTo>
                  <a:pt x="429698" y="976587"/>
                </a:lnTo>
                <a:lnTo>
                  <a:pt x="0" y="97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7920">
            <a:off x="2438937" y="6677986"/>
            <a:ext cx="697642" cy="1124473"/>
          </a:xfrm>
          <a:custGeom>
            <a:avLst/>
            <a:gdLst/>
            <a:ahLst/>
            <a:cxnLst/>
            <a:rect r="r" b="b" t="t" l="l"/>
            <a:pathLst>
              <a:path h="1124473" w="697642">
                <a:moveTo>
                  <a:pt x="0" y="0"/>
                </a:moveTo>
                <a:lnTo>
                  <a:pt x="697642" y="0"/>
                </a:lnTo>
                <a:lnTo>
                  <a:pt x="697642" y="1124473"/>
                </a:lnTo>
                <a:lnTo>
                  <a:pt x="0" y="1124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246635">
            <a:off x="2494883" y="5420352"/>
            <a:ext cx="462725" cy="1003197"/>
          </a:xfrm>
          <a:custGeom>
            <a:avLst/>
            <a:gdLst/>
            <a:ahLst/>
            <a:cxnLst/>
            <a:rect r="r" b="b" t="t" l="l"/>
            <a:pathLst>
              <a:path h="1003197" w="462725">
                <a:moveTo>
                  <a:pt x="0" y="0"/>
                </a:moveTo>
                <a:lnTo>
                  <a:pt x="462725" y="0"/>
                </a:lnTo>
                <a:lnTo>
                  <a:pt x="462725" y="1003197"/>
                </a:lnTo>
                <a:lnTo>
                  <a:pt x="0" y="10031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16252" y="8229600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264831" y="321628"/>
            <a:ext cx="2529662" cy="1141510"/>
          </a:xfrm>
          <a:custGeom>
            <a:avLst/>
            <a:gdLst/>
            <a:ahLst/>
            <a:cxnLst/>
            <a:rect r="r" b="b" t="t" l="l"/>
            <a:pathLst>
              <a:path h="1141510" w="2529662">
                <a:moveTo>
                  <a:pt x="0" y="0"/>
                </a:moveTo>
                <a:lnTo>
                  <a:pt x="2529662" y="0"/>
                </a:lnTo>
                <a:lnTo>
                  <a:pt x="2529662" y="1141511"/>
                </a:lnTo>
                <a:lnTo>
                  <a:pt x="0" y="11415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75832" y="914400"/>
            <a:ext cx="6750318" cy="19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25"/>
              </a:lnSpc>
              <a:spcBef>
                <a:spcPct val="0"/>
              </a:spcBef>
            </a:pPr>
            <a:r>
              <a:rPr lang="en-US" sz="5589">
                <a:solidFill>
                  <a:srgbClr val="FFFFFF"/>
                </a:solidFill>
                <a:latin typeface="Be Vietnam Ultra-Bold"/>
              </a:rPr>
              <a:t>HealthConnect Website Features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3474" y="4251572"/>
            <a:ext cx="4696393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Hospital Section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43474" y="5607943"/>
            <a:ext cx="5364621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Pre Cancer Prediction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43474" y="6964314"/>
            <a:ext cx="5931603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Heart Disease Prediction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43474" y="8320686"/>
            <a:ext cx="5082676" cy="5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Contact/Query Section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8768" y="3442963"/>
            <a:ext cx="4787355" cy="8124559"/>
          </a:xfrm>
          <a:custGeom>
            <a:avLst/>
            <a:gdLst/>
            <a:ahLst/>
            <a:cxnLst/>
            <a:rect r="r" b="b" t="t" l="l"/>
            <a:pathLst>
              <a:path h="8124559" w="4787355">
                <a:moveTo>
                  <a:pt x="0" y="0"/>
                </a:moveTo>
                <a:lnTo>
                  <a:pt x="4787355" y="0"/>
                </a:lnTo>
                <a:lnTo>
                  <a:pt x="4787355" y="8124560"/>
                </a:lnTo>
                <a:lnTo>
                  <a:pt x="0" y="81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3179" y="502477"/>
            <a:ext cx="2394191" cy="1052446"/>
          </a:xfrm>
          <a:custGeom>
            <a:avLst/>
            <a:gdLst/>
            <a:ahLst/>
            <a:cxnLst/>
            <a:rect r="r" b="b" t="t" l="l"/>
            <a:pathLst>
              <a:path h="1052446" w="2394191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7818" y="1746123"/>
            <a:ext cx="1220050" cy="1788593"/>
          </a:xfrm>
          <a:custGeom>
            <a:avLst/>
            <a:gdLst/>
            <a:ahLst/>
            <a:cxnLst/>
            <a:rect r="r" b="b" t="t" l="l"/>
            <a:pathLst>
              <a:path h="1788593" w="1220050">
                <a:moveTo>
                  <a:pt x="0" y="0"/>
                </a:moveTo>
                <a:lnTo>
                  <a:pt x="1220050" y="0"/>
                </a:lnTo>
                <a:lnTo>
                  <a:pt x="1220050" y="1788593"/>
                </a:lnTo>
                <a:lnTo>
                  <a:pt x="0" y="178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577" y="7146786"/>
            <a:ext cx="2067859" cy="2816911"/>
          </a:xfrm>
          <a:custGeom>
            <a:avLst/>
            <a:gdLst/>
            <a:ahLst/>
            <a:cxnLst/>
            <a:rect r="r" b="b" t="t" l="l"/>
            <a:pathLst>
              <a:path h="2816911" w="2067859">
                <a:moveTo>
                  <a:pt x="0" y="0"/>
                </a:moveTo>
                <a:lnTo>
                  <a:pt x="2067859" y="0"/>
                </a:lnTo>
                <a:lnTo>
                  <a:pt x="2067859" y="2816910"/>
                </a:lnTo>
                <a:lnTo>
                  <a:pt x="0" y="2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5248">
            <a:off x="2253930" y="8743849"/>
            <a:ext cx="3507160" cy="3086301"/>
          </a:xfrm>
          <a:custGeom>
            <a:avLst/>
            <a:gdLst/>
            <a:ahLst/>
            <a:cxnLst/>
            <a:rect r="r" b="b" t="t" l="l"/>
            <a:pathLst>
              <a:path h="3086301" w="3507160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18459">
            <a:off x="-756751" y="-1028700"/>
            <a:ext cx="3875828" cy="4114800"/>
          </a:xfrm>
          <a:custGeom>
            <a:avLst/>
            <a:gdLst/>
            <a:ahLst/>
            <a:cxnLst/>
            <a:rect r="r" b="b" t="t" l="l"/>
            <a:pathLst>
              <a:path h="4114800" w="3875828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2889" y="2252205"/>
            <a:ext cx="4086468" cy="776429"/>
          </a:xfrm>
          <a:custGeom>
            <a:avLst/>
            <a:gdLst/>
            <a:ahLst/>
            <a:cxnLst/>
            <a:rect r="r" b="b" t="t" l="l"/>
            <a:pathLst>
              <a:path h="776429" w="4086468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1138" y="1670573"/>
            <a:ext cx="8346680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6"/>
              </a:lnSpc>
              <a:spcBef>
                <a:spcPct val="0"/>
              </a:spcBef>
            </a:pPr>
            <a:r>
              <a:rPr lang="en-US" sz="8033">
                <a:solidFill>
                  <a:srgbClr val="D13B53"/>
                </a:solidFill>
                <a:latin typeface="Be Vietnam Ultra-Bold"/>
              </a:rPr>
              <a:t>Hospital Section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7320" y="3477566"/>
            <a:ext cx="9928802" cy="597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000000"/>
                </a:solidFill>
                <a:latin typeface="Be Vietnam Ultra-Bold"/>
              </a:rPr>
              <a:t>Nurse</a:t>
            </a:r>
            <a:r>
              <a:rPr lang="en-US" sz="3399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399">
                <a:solidFill>
                  <a:srgbClr val="D13B53"/>
                </a:solidFill>
                <a:latin typeface="Be Vietnam"/>
              </a:rPr>
              <a:t>-&gt; Patient Registration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-&gt; Book Appointment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-&gt; Updates Beds Availability Data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</a:t>
            </a:r>
            <a:r>
              <a:rPr lang="en-US" sz="3399" u="sng">
                <a:solidFill>
                  <a:srgbClr val="000000"/>
                </a:solidFill>
                <a:latin typeface="Be Vietnam Ultra-Bold"/>
              </a:rPr>
              <a:t>Doctor</a:t>
            </a:r>
            <a:r>
              <a:rPr lang="en-US" sz="3399">
                <a:solidFill>
                  <a:srgbClr val="000000"/>
                </a:solidFill>
                <a:latin typeface="Be Vietnam Ultra-Bold"/>
              </a:rPr>
              <a:t>   </a:t>
            </a:r>
            <a:r>
              <a:rPr lang="en-US" sz="3399">
                <a:solidFill>
                  <a:srgbClr val="D13B53"/>
                </a:solidFill>
                <a:latin typeface="Be Vietnam"/>
              </a:rPr>
              <a:t>-&gt; Create Report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     -&gt; Book Appointment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     -&gt; Updates Beds Availability Data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 Ultra-Bold"/>
              </a:rPr>
              <a:t> </a:t>
            </a:r>
            <a:r>
              <a:rPr lang="en-US" sz="3399" u="sng">
                <a:solidFill>
                  <a:srgbClr val="000000"/>
                </a:solidFill>
                <a:latin typeface="Be Vietnam Ultra-Bold"/>
              </a:rPr>
              <a:t>Admin</a:t>
            </a:r>
            <a:r>
              <a:rPr lang="en-US" sz="3399">
                <a:solidFill>
                  <a:srgbClr val="000000"/>
                </a:solidFill>
                <a:latin typeface="Be Vietnam"/>
              </a:rPr>
              <a:t>    </a:t>
            </a:r>
            <a:r>
              <a:rPr lang="en-US" sz="3399">
                <a:solidFill>
                  <a:srgbClr val="D13B53"/>
                </a:solidFill>
                <a:latin typeface="Be Vietnam"/>
              </a:rPr>
              <a:t>-&gt; Can Add Admin, Doctor, Nurse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     -&gt; Updates Beds Availability Data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     -&gt; Add Ambulance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            -&gt; Add Beds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827019">
            <a:off x="13268565" y="4084119"/>
            <a:ext cx="278340" cy="1309836"/>
          </a:xfrm>
          <a:custGeom>
            <a:avLst/>
            <a:gdLst/>
            <a:ahLst/>
            <a:cxnLst/>
            <a:rect r="r" b="b" t="t" l="l"/>
            <a:pathLst>
              <a:path h="1309836" w="278340">
                <a:moveTo>
                  <a:pt x="0" y="0"/>
                </a:moveTo>
                <a:lnTo>
                  <a:pt x="278340" y="0"/>
                </a:lnTo>
                <a:lnTo>
                  <a:pt x="278340" y="1309837"/>
                </a:lnTo>
                <a:lnTo>
                  <a:pt x="0" y="13098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28890" y="-243952"/>
            <a:ext cx="3957689" cy="4114800"/>
          </a:xfrm>
          <a:custGeom>
            <a:avLst/>
            <a:gdLst/>
            <a:ahLst/>
            <a:cxnLst/>
            <a:rect r="r" b="b" t="t" l="l"/>
            <a:pathLst>
              <a:path h="4114800" w="3957689">
                <a:moveTo>
                  <a:pt x="0" y="0"/>
                </a:moveTo>
                <a:lnTo>
                  <a:pt x="3957689" y="0"/>
                </a:lnTo>
                <a:lnTo>
                  <a:pt x="3957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8768" y="3442963"/>
            <a:ext cx="4787355" cy="8124559"/>
          </a:xfrm>
          <a:custGeom>
            <a:avLst/>
            <a:gdLst/>
            <a:ahLst/>
            <a:cxnLst/>
            <a:rect r="r" b="b" t="t" l="l"/>
            <a:pathLst>
              <a:path h="8124559" w="4787355">
                <a:moveTo>
                  <a:pt x="0" y="0"/>
                </a:moveTo>
                <a:lnTo>
                  <a:pt x="4787355" y="0"/>
                </a:lnTo>
                <a:lnTo>
                  <a:pt x="4787355" y="8124560"/>
                </a:lnTo>
                <a:lnTo>
                  <a:pt x="0" y="81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3179" y="502477"/>
            <a:ext cx="2394191" cy="1052446"/>
          </a:xfrm>
          <a:custGeom>
            <a:avLst/>
            <a:gdLst/>
            <a:ahLst/>
            <a:cxnLst/>
            <a:rect r="r" b="b" t="t" l="l"/>
            <a:pathLst>
              <a:path h="1052446" w="2394191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8718" y="2060632"/>
            <a:ext cx="1220050" cy="1788593"/>
          </a:xfrm>
          <a:custGeom>
            <a:avLst/>
            <a:gdLst/>
            <a:ahLst/>
            <a:cxnLst/>
            <a:rect r="r" b="b" t="t" l="l"/>
            <a:pathLst>
              <a:path h="1788593" w="1220050">
                <a:moveTo>
                  <a:pt x="0" y="0"/>
                </a:moveTo>
                <a:lnTo>
                  <a:pt x="1220050" y="0"/>
                </a:lnTo>
                <a:lnTo>
                  <a:pt x="1220050" y="1788594"/>
                </a:lnTo>
                <a:lnTo>
                  <a:pt x="0" y="1788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577" y="7146786"/>
            <a:ext cx="2067859" cy="2816911"/>
          </a:xfrm>
          <a:custGeom>
            <a:avLst/>
            <a:gdLst/>
            <a:ahLst/>
            <a:cxnLst/>
            <a:rect r="r" b="b" t="t" l="l"/>
            <a:pathLst>
              <a:path h="2816911" w="2067859">
                <a:moveTo>
                  <a:pt x="0" y="0"/>
                </a:moveTo>
                <a:lnTo>
                  <a:pt x="2067859" y="0"/>
                </a:lnTo>
                <a:lnTo>
                  <a:pt x="2067859" y="2816910"/>
                </a:lnTo>
                <a:lnTo>
                  <a:pt x="0" y="2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5248">
            <a:off x="2253930" y="8743849"/>
            <a:ext cx="3507160" cy="3086301"/>
          </a:xfrm>
          <a:custGeom>
            <a:avLst/>
            <a:gdLst/>
            <a:ahLst/>
            <a:cxnLst/>
            <a:rect r="r" b="b" t="t" l="l"/>
            <a:pathLst>
              <a:path h="3086301" w="3507160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18459">
            <a:off x="-756751" y="-1028700"/>
            <a:ext cx="3875828" cy="4114800"/>
          </a:xfrm>
          <a:custGeom>
            <a:avLst/>
            <a:gdLst/>
            <a:ahLst/>
            <a:cxnLst/>
            <a:rect r="r" b="b" t="t" l="l"/>
            <a:pathLst>
              <a:path h="4114800" w="3875828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2889" y="2252205"/>
            <a:ext cx="4086468" cy="776429"/>
          </a:xfrm>
          <a:custGeom>
            <a:avLst/>
            <a:gdLst/>
            <a:ahLst/>
            <a:cxnLst/>
            <a:rect r="r" b="b" t="t" l="l"/>
            <a:pathLst>
              <a:path h="776429" w="4086468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6375" y="804455"/>
            <a:ext cx="10692343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6"/>
              </a:lnSpc>
              <a:spcBef>
                <a:spcPct val="0"/>
              </a:spcBef>
            </a:pPr>
            <a:r>
              <a:rPr lang="en-US" sz="8033">
                <a:solidFill>
                  <a:srgbClr val="D13B53"/>
                </a:solidFill>
                <a:latin typeface="Be Vietnam Ultra-Bold"/>
              </a:rPr>
              <a:t>Pre Cancer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894" y="2583270"/>
            <a:ext cx="9928802" cy="717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The cancer like lung, prostrate, and colorectal cancers contribute up to 45% of cancer deaths.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So in this project we are using machine learning algorithms to predict the chances of getting cancer.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Algirithms Used: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1. Naive Bayes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2. decision tree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3. kNN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4. kMeans clustering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            5. RandomForestClassifier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8768" y="3442963"/>
            <a:ext cx="4787355" cy="8124559"/>
          </a:xfrm>
          <a:custGeom>
            <a:avLst/>
            <a:gdLst/>
            <a:ahLst/>
            <a:cxnLst/>
            <a:rect r="r" b="b" t="t" l="l"/>
            <a:pathLst>
              <a:path h="8124559" w="4787355">
                <a:moveTo>
                  <a:pt x="0" y="0"/>
                </a:moveTo>
                <a:lnTo>
                  <a:pt x="4787355" y="0"/>
                </a:lnTo>
                <a:lnTo>
                  <a:pt x="4787355" y="8124560"/>
                </a:lnTo>
                <a:lnTo>
                  <a:pt x="0" y="81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3179" y="502477"/>
            <a:ext cx="2394191" cy="1052446"/>
          </a:xfrm>
          <a:custGeom>
            <a:avLst/>
            <a:gdLst/>
            <a:ahLst/>
            <a:cxnLst/>
            <a:rect r="r" b="b" t="t" l="l"/>
            <a:pathLst>
              <a:path h="1052446" w="2394191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9964" y="2252205"/>
            <a:ext cx="1220050" cy="1788593"/>
          </a:xfrm>
          <a:custGeom>
            <a:avLst/>
            <a:gdLst/>
            <a:ahLst/>
            <a:cxnLst/>
            <a:rect r="r" b="b" t="t" l="l"/>
            <a:pathLst>
              <a:path h="1788593" w="1220050">
                <a:moveTo>
                  <a:pt x="0" y="0"/>
                </a:moveTo>
                <a:lnTo>
                  <a:pt x="1220051" y="0"/>
                </a:lnTo>
                <a:lnTo>
                  <a:pt x="1220051" y="1788594"/>
                </a:lnTo>
                <a:lnTo>
                  <a:pt x="0" y="1788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577" y="7146786"/>
            <a:ext cx="2067859" cy="2816911"/>
          </a:xfrm>
          <a:custGeom>
            <a:avLst/>
            <a:gdLst/>
            <a:ahLst/>
            <a:cxnLst/>
            <a:rect r="r" b="b" t="t" l="l"/>
            <a:pathLst>
              <a:path h="2816911" w="2067859">
                <a:moveTo>
                  <a:pt x="0" y="0"/>
                </a:moveTo>
                <a:lnTo>
                  <a:pt x="2067859" y="0"/>
                </a:lnTo>
                <a:lnTo>
                  <a:pt x="2067859" y="2816910"/>
                </a:lnTo>
                <a:lnTo>
                  <a:pt x="0" y="2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5248">
            <a:off x="2253930" y="8743849"/>
            <a:ext cx="3507160" cy="3086301"/>
          </a:xfrm>
          <a:custGeom>
            <a:avLst/>
            <a:gdLst/>
            <a:ahLst/>
            <a:cxnLst/>
            <a:rect r="r" b="b" t="t" l="l"/>
            <a:pathLst>
              <a:path h="3086301" w="3507160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18459">
            <a:off x="-756751" y="-1028700"/>
            <a:ext cx="3875828" cy="4114800"/>
          </a:xfrm>
          <a:custGeom>
            <a:avLst/>
            <a:gdLst/>
            <a:ahLst/>
            <a:cxnLst/>
            <a:rect r="r" b="b" t="t" l="l"/>
            <a:pathLst>
              <a:path h="4114800" w="3875828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2889" y="2252205"/>
            <a:ext cx="4086468" cy="776429"/>
          </a:xfrm>
          <a:custGeom>
            <a:avLst/>
            <a:gdLst/>
            <a:ahLst/>
            <a:cxnLst/>
            <a:rect r="r" b="b" t="t" l="l"/>
            <a:pathLst>
              <a:path h="776429" w="4086468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23680"/>
            <a:ext cx="9928802" cy="112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15"/>
              </a:lnSpc>
              <a:spcBef>
                <a:spcPct val="0"/>
              </a:spcBef>
            </a:pPr>
            <a:r>
              <a:rPr lang="en-US" sz="6582">
                <a:solidFill>
                  <a:srgbClr val="D13B53"/>
                </a:solidFill>
                <a:latin typeface="Be Vietnam Ultra-Bold"/>
              </a:rPr>
              <a:t>Heart Disease Prediction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5902" y="2195055"/>
            <a:ext cx="9928802" cy="717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World Health Organization has estimated 12 million deaths occur worldwide, every year due to Heart diseases.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Earlier research intends to pinpoint the most relevant/risk factors of heart disease as well as predict the overall risk using logistic regression.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The classification goal is to predict whether the patient has 10-year risk of future coronary heart disease (CHD).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We have implemented Logistic Regression Model to predict Coronary Heart Disease.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8768" y="3442963"/>
            <a:ext cx="4787355" cy="8124559"/>
          </a:xfrm>
          <a:custGeom>
            <a:avLst/>
            <a:gdLst/>
            <a:ahLst/>
            <a:cxnLst/>
            <a:rect r="r" b="b" t="t" l="l"/>
            <a:pathLst>
              <a:path h="8124559" w="4787355">
                <a:moveTo>
                  <a:pt x="0" y="0"/>
                </a:moveTo>
                <a:lnTo>
                  <a:pt x="4787355" y="0"/>
                </a:lnTo>
                <a:lnTo>
                  <a:pt x="4787355" y="8124560"/>
                </a:lnTo>
                <a:lnTo>
                  <a:pt x="0" y="81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3179" y="502477"/>
            <a:ext cx="2394191" cy="1052446"/>
          </a:xfrm>
          <a:custGeom>
            <a:avLst/>
            <a:gdLst/>
            <a:ahLst/>
            <a:cxnLst/>
            <a:rect r="r" b="b" t="t" l="l"/>
            <a:pathLst>
              <a:path h="1052446" w="2394191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3481" y="1887460"/>
            <a:ext cx="1220050" cy="1788593"/>
          </a:xfrm>
          <a:custGeom>
            <a:avLst/>
            <a:gdLst/>
            <a:ahLst/>
            <a:cxnLst/>
            <a:rect r="r" b="b" t="t" l="l"/>
            <a:pathLst>
              <a:path h="1788593" w="1220050">
                <a:moveTo>
                  <a:pt x="0" y="0"/>
                </a:moveTo>
                <a:lnTo>
                  <a:pt x="1220050" y="0"/>
                </a:lnTo>
                <a:lnTo>
                  <a:pt x="1220050" y="1788594"/>
                </a:lnTo>
                <a:lnTo>
                  <a:pt x="0" y="1788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577" y="7146786"/>
            <a:ext cx="2067859" cy="2816911"/>
          </a:xfrm>
          <a:custGeom>
            <a:avLst/>
            <a:gdLst/>
            <a:ahLst/>
            <a:cxnLst/>
            <a:rect r="r" b="b" t="t" l="l"/>
            <a:pathLst>
              <a:path h="2816911" w="2067859">
                <a:moveTo>
                  <a:pt x="0" y="0"/>
                </a:moveTo>
                <a:lnTo>
                  <a:pt x="2067859" y="0"/>
                </a:lnTo>
                <a:lnTo>
                  <a:pt x="2067859" y="2816910"/>
                </a:lnTo>
                <a:lnTo>
                  <a:pt x="0" y="2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45248">
            <a:off x="2253930" y="8743849"/>
            <a:ext cx="3507160" cy="3086301"/>
          </a:xfrm>
          <a:custGeom>
            <a:avLst/>
            <a:gdLst/>
            <a:ahLst/>
            <a:cxnLst/>
            <a:rect r="r" b="b" t="t" l="l"/>
            <a:pathLst>
              <a:path h="3086301" w="3507160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18459">
            <a:off x="-756751" y="-1028700"/>
            <a:ext cx="3875828" cy="4114800"/>
          </a:xfrm>
          <a:custGeom>
            <a:avLst/>
            <a:gdLst/>
            <a:ahLst/>
            <a:cxnLst/>
            <a:rect r="r" b="b" t="t" l="l"/>
            <a:pathLst>
              <a:path h="4114800" w="3875828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2889" y="2252205"/>
            <a:ext cx="4086468" cy="776429"/>
          </a:xfrm>
          <a:custGeom>
            <a:avLst/>
            <a:gdLst/>
            <a:ahLst/>
            <a:cxnLst/>
            <a:rect r="r" b="b" t="t" l="l"/>
            <a:pathLst>
              <a:path h="776429" w="4086468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0775" y="777808"/>
            <a:ext cx="9928802" cy="11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3"/>
              </a:lnSpc>
              <a:spcBef>
                <a:spcPct val="0"/>
              </a:spcBef>
            </a:pPr>
            <a:r>
              <a:rPr lang="en-US" sz="6516">
                <a:solidFill>
                  <a:srgbClr val="D13B53"/>
                </a:solidFill>
                <a:latin typeface="Be Vietnam Ultra-Bold"/>
              </a:rPr>
              <a:t>Contact/Query Section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775" y="2335068"/>
            <a:ext cx="9928802" cy="717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We have integrated contact window for assistance to patients so that that they can get things done on basis of their need.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Patients will get a chance to interact with the doctors and get personalized assistance once their enquiry is accepted.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benefits they’ll get: 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1. Online assistance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and also they can meet with the doctors inreal time </a:t>
            </a:r>
          </a:p>
          <a:p>
            <a:pPr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</a:rPr>
              <a:t> 2. Full Security for their data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04184" cy="10287000"/>
            <a:chOff x="0" y="0"/>
            <a:chExt cx="13338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583" t="0" r="17583" b="0"/>
            <a:stretch>
              <a:fillRect/>
            </a:stretch>
          </p:blipFill>
          <p:spPr>
            <a:xfrm flipH="false" flipV="false">
              <a:off x="0" y="0"/>
              <a:ext cx="13338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266126" y="3437063"/>
            <a:ext cx="4405880" cy="815088"/>
          </a:xfrm>
          <a:custGeom>
            <a:avLst/>
            <a:gdLst/>
            <a:ahLst/>
            <a:cxnLst/>
            <a:rect r="r" b="b" t="t" l="l"/>
            <a:pathLst>
              <a:path h="815088" w="4405880">
                <a:moveTo>
                  <a:pt x="0" y="0"/>
                </a:moveTo>
                <a:lnTo>
                  <a:pt x="4405880" y="0"/>
                </a:lnTo>
                <a:lnTo>
                  <a:pt x="4405880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66126" y="4318826"/>
            <a:ext cx="5233966" cy="13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6"/>
              </a:lnSpc>
              <a:spcBef>
                <a:spcPct val="0"/>
              </a:spcBef>
            </a:pPr>
            <a:r>
              <a:rPr lang="en-US" sz="8033">
                <a:solidFill>
                  <a:srgbClr val="D13B53"/>
                </a:solidFill>
                <a:latin typeface="Be Vietnam Ultra-Bold"/>
              </a:rPr>
              <a:t>Thankyou!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DAGCezaTSY8</dc:identifier>
  <dcterms:modified xsi:type="dcterms:W3CDTF">2011-08-01T06:04:30Z</dcterms:modified>
  <cp:revision>1</cp:revision>
  <dc:title>[Original size] Red Minimalist Healthcare Presentation</dc:title>
</cp:coreProperties>
</file>